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533400"/>
            <a:ext cx="6186284" cy="2868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Психологическое сопровождение </a:t>
            </a:r>
            <a:r>
              <a:rPr lang="ru-RU" dirty="0" smtClean="0"/>
              <a:t>профессионального </a:t>
            </a:r>
            <a:r>
              <a:rPr lang="ru-RU" dirty="0" smtClean="0"/>
              <a:t>самоопределения учащихся.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сопровождение педагогов в аттестационный период. </a:t>
            </a:r>
            <a:r>
              <a:rPr lang="ru-RU" dirty="0" smtClean="0"/>
              <a:t>Педагог-психолог участвует не только в заседании школьной аттестационной комиссии, но и принимает участие в исследовании результатов деятельности учителя. По запросу аттестующегося учителя оказывает психологическую помощь по профилактике стрессов, возникающих в период прохождения аттестации;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профилактические мероприятия с родителями и педагогами по преодолению конфликтных ситуаций в образовательной среде, профилактике суицидального поведения и наркомании, созданию благоприятного психологического климата в семье и установлению благоприятных детско-родительских отношений;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размещение стендовой информации по вопросам психологии и оказания психологической помощи различными организациями</a:t>
            </a:r>
            <a:r>
              <a:rPr lang="ru-RU" dirty="0" smtClean="0"/>
              <a:t> (детский Телефон доверия и т.д.) для обучающихся, педагогов и родителей;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проведение организационно-методической работы, анализа результативности и эффективности психологического сопровождения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Профориентация - это научно обоснованная система социально-экономических, психолого-педагогических, медико-биологических и производственно-технических мер по оказанию молодёжи личностно-ориентированной помощи в выявлении и развитии способностей и склонностей, профессиональных и познавательных интересов в выборе профессии, а также формирование потребности и готовности к труду в условиях рынка, </a:t>
            </a:r>
            <a:r>
              <a:rPr lang="ru-RU" i="1" dirty="0" err="1" smtClean="0"/>
              <a:t>многоукладности</a:t>
            </a:r>
            <a:r>
              <a:rPr lang="ru-RU" i="1" dirty="0" smtClean="0"/>
              <a:t> форм собственности и предпринимательства. Она реализуется через учебно-воспитательный процесс, внеурочную и внешкольную работу с учащимися.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Цели</a:t>
            </a:r>
            <a:endParaRPr lang="ru-RU" dirty="0" smtClean="0"/>
          </a:p>
          <a:p>
            <a:pPr lvl="0"/>
            <a:r>
              <a:rPr lang="ru-RU" dirty="0" smtClean="0"/>
              <a:t>оказания профориентационной поддержки учащимся в процессе выбора профиля обучения и сферы будущей профессиональной деятельности.</a:t>
            </a:r>
          </a:p>
          <a:p>
            <a:pPr lvl="0"/>
            <a:r>
              <a:rPr lang="ru-RU" dirty="0" smtClean="0"/>
              <a:t>выработка у школьников сознательного отношения к труду, профессиональное самоопределение в условиях свободы выбора сферы деятельности в соответствии со своими возможностями, способностями и с учетом требований рынка труда.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pPr lvl="0"/>
            <a:r>
              <a:rPr lang="ru-RU" dirty="0" smtClean="0"/>
              <a:t>получение непротиворечивых данных о предпочтениях, склонностях и возможностях учащихся для разделения их по профилям обучения;</a:t>
            </a:r>
          </a:p>
          <a:p>
            <a:pPr lvl="0"/>
            <a:r>
              <a:rPr lang="ru-RU" dirty="0" smtClean="0"/>
              <a:t>обеспечение широкого диапазона вариативности профильного обучения за счет комплексных и нетрадиционных форм и методов, применяемых на уроках элективных курсов и в воспитательной работе;</a:t>
            </a:r>
          </a:p>
          <a:p>
            <a:pPr lvl="0"/>
            <a:r>
              <a:rPr lang="ru-RU" dirty="0" smtClean="0"/>
              <a:t>дополнительная поддержка некоторых групп школьников, у которых легко спрогнозировать сложности трудоустройства – учащихся коррекционных классов и школ и др.;</a:t>
            </a:r>
          </a:p>
          <a:p>
            <a:pPr lvl="0"/>
            <a:r>
              <a:rPr lang="ru-RU" dirty="0" smtClean="0"/>
              <a:t>выработка гибкой системы кооперации старшей ступени школы с учреждениями дополнительного и профессионального образования, а также с предприятиями города, региона.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Социальный аспект</a:t>
            </a:r>
            <a:r>
              <a:rPr lang="ru-RU" dirty="0" smtClean="0"/>
              <a:t> заключается в формировании ценностных ориентации молодежи в профессиональном самоопределении, где делается акцент на изучении требований к квалификации работника той или иной сферы.</a:t>
            </a:r>
          </a:p>
          <a:p>
            <a:r>
              <a:rPr lang="ru-RU" i="1" dirty="0" smtClean="0"/>
              <a:t>Экономический аспект</a:t>
            </a:r>
            <a:r>
              <a:rPr lang="ru-RU" dirty="0" smtClean="0"/>
              <a:t> - это процесс управления выбором профессии молодежи в соответствии с потребностями общества и возможностями личности (изучение рынка труда).</a:t>
            </a:r>
          </a:p>
          <a:p>
            <a:r>
              <a:rPr lang="ru-RU" i="1" dirty="0" smtClean="0"/>
              <a:t>Психологический аспект</a:t>
            </a:r>
            <a:r>
              <a:rPr lang="ru-RU" dirty="0" smtClean="0"/>
              <a:t> состоит в изучении структуры личности, формировании профессиональной направленности (способность к осознанному выбору).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Педагогический аспект</a:t>
            </a:r>
            <a:r>
              <a:rPr lang="ru-RU" dirty="0" smtClean="0"/>
              <a:t> связан с формированием общественно значимых мотивов выбора профессии и профессиональных интересов.</a:t>
            </a:r>
          </a:p>
          <a:p>
            <a:r>
              <a:rPr lang="ru-RU" i="1" dirty="0" smtClean="0"/>
              <a:t>Медико-физиологический аспект</a:t>
            </a:r>
            <a:r>
              <a:rPr lang="ru-RU" dirty="0" smtClean="0"/>
              <a:t> выдвигает такие основные задачи как разработка критериев профессионального отбора в соответствии с состоянием здоровья, а также требований, которые предъявляет профессия к личности кандидата.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 учетом психологических и возрастных особенностей школьников можно выделить следующие </a:t>
            </a:r>
            <a:r>
              <a:rPr lang="ru-RU" u="sng" dirty="0" smtClean="0"/>
              <a:t>этапы, содержание профориентационной работы в школе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1-4 классы: формирование у младших школьников ценностного отношения к труду, понимание его роли в жизни человека и в обществе; развитие интереса к учебно-познавательной деятельности, основанной на посильной практической включенности в различные ее виды, в том числе социальную, трудовую, игровую, исследовательскую.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при реализации психологического сопровождения обязательными являются следующие мероприятия (их необходимо отразить в планировании):</a:t>
            </a:r>
          </a:p>
          <a:p>
            <a:r>
              <a:rPr lang="ru-RU" dirty="0" smtClean="0"/>
              <a:t>- в каждой параллели ежегодное </a:t>
            </a:r>
            <a:r>
              <a:rPr lang="ru-RU" b="1" i="1" dirty="0" smtClean="0"/>
              <a:t>изучение </a:t>
            </a:r>
            <a:r>
              <a:rPr lang="ru-RU" b="1" i="1" dirty="0" err="1" smtClean="0"/>
              <a:t>психо-эмоционального</a:t>
            </a:r>
            <a:r>
              <a:rPr lang="ru-RU" b="1" i="1" dirty="0" smtClean="0"/>
              <a:t> состояния обучающихся, психологического климата в классном коллективе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5-7 классы: развитие у школьников личностного смысла в приобретении познавательного опыта и интереса к профессиональной деятельности; представления о собственных интересах и возможностях (формирование образа “Я”); приобретение первоначального опыта в различных сферах социально-профессиональной практики: технике, искусстве, медицине, сельском хозяйстве, экономике и культуре. Этому способствует выполнение учащимися профессиональных проб, которые позволяют соотнести свои индивидуальные возможности с требованиями, предъявляемыми профессиональной деятельностью к человеку.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8-9 классы:</a:t>
            </a:r>
            <a:r>
              <a:rPr lang="ru-RU" dirty="0" smtClean="0"/>
              <a:t> уточнение образовательного запроса в ходе факультативных занятий и других курсов по выбору; групповое и индивидуальное консультирование с целью выявления и формирования адекватного принятия решения о выборе профиля обучения; формирование образовательного запроса, соответствующего интересам и способностям, ценностным ориентациям.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10-11 классы: Обучение действиям по самоподготовке и саморазвитию, формирование профессиональных качеств в избранном виде труда, коррекция профессиональных планов, оценка готовности к избранной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b="1" i="1" dirty="0" smtClean="0"/>
              <a:t>Классный руководитель:</a:t>
            </a:r>
            <a:r>
              <a:rPr lang="ru-RU" b="1" dirty="0" smtClean="0"/>
              <a:t> </a:t>
            </a:r>
          </a:p>
          <a:p>
            <a:r>
              <a:rPr lang="ru-RU" dirty="0" smtClean="0"/>
              <a:t>опираясь на концепцию, образовательную программу и план воспитательной работы школы:</a:t>
            </a:r>
          </a:p>
          <a:p>
            <a:pPr lvl="0"/>
            <a:r>
              <a:rPr lang="ru-RU" dirty="0" smtClean="0"/>
              <a:t>составляет для конкретного класса (группы) план педагогической поддержки самоопределения учащихся, включающий разнообразные формы, методы, средства, активизирующие познавательную, творческую активность школьников;</a:t>
            </a:r>
          </a:p>
          <a:p>
            <a:pPr lvl="0"/>
            <a:r>
              <a:rPr lang="ru-RU" dirty="0" smtClean="0"/>
              <a:t>организует индивидуальные и групповые </a:t>
            </a:r>
            <a:r>
              <a:rPr lang="ru-RU" dirty="0" err="1" smtClean="0"/>
              <a:t>профориентационные</a:t>
            </a:r>
            <a:r>
              <a:rPr lang="ru-RU" dirty="0" smtClean="0"/>
              <a:t> беседы, диспуты, конференции;</a:t>
            </a:r>
          </a:p>
          <a:p>
            <a:pPr lvl="0"/>
            <a:r>
              <a:rPr lang="ru-RU" dirty="0" smtClean="0"/>
              <a:t>ведет психолого-педагогические наблюдения склонностей учащихся (данные наблюдений, анкет, тестов фиксируются в индивидуальной карте ученика);</a:t>
            </a:r>
          </a:p>
          <a:p>
            <a:pPr lvl="0"/>
            <a:r>
              <a:rPr lang="ru-RU" dirty="0" smtClean="0"/>
              <a:t>помогает обучающемуся проектировать индивидуальную образовательную траекторию, моделировать варианты профильного обучения и профессионального становления, осуществлять анализ собственных достижений, составлять собственный портфолио;</a:t>
            </a:r>
          </a:p>
          <a:p>
            <a:pPr lvl="0"/>
            <a:r>
              <a:rPr lang="ru-RU" dirty="0" smtClean="0"/>
              <a:t>организует посещение учащимися дней открытых дверей в вузах и средних профессиональных учебных заведениях;</a:t>
            </a:r>
          </a:p>
          <a:p>
            <a:pPr lvl="0"/>
            <a:r>
              <a:rPr lang="ru-RU" dirty="0" smtClean="0"/>
              <a:t>организует тематические и комплексные экскурсии учащихся на предприятия;</a:t>
            </a:r>
          </a:p>
          <a:p>
            <a:pPr lvl="0"/>
            <a:r>
              <a:rPr lang="ru-RU" dirty="0" smtClean="0"/>
              <a:t>оказывает помощь школьному психологу в проведении анкетирования, учащихся и их родите</a:t>
            </a:r>
          </a:p>
          <a:p>
            <a:pPr lvl="0"/>
            <a:r>
              <a:rPr lang="ru-RU" dirty="0" smtClean="0"/>
              <a:t>лей по проблеме самоопределения;</a:t>
            </a:r>
          </a:p>
          <a:p>
            <a:pPr lvl="0"/>
            <a:r>
              <a:rPr lang="ru-RU" dirty="0" smtClean="0"/>
              <a:t>проводит родительские собрания по проблеме формирования готовности учащихся к профиль</a:t>
            </a:r>
          </a:p>
          <a:p>
            <a:pPr lvl="0"/>
            <a:r>
              <a:rPr lang="ru-RU" dirty="0" smtClean="0"/>
              <a:t>ному и профессиональному самоопределению;</a:t>
            </a:r>
          </a:p>
          <a:p>
            <a:pPr lvl="0"/>
            <a:r>
              <a:rPr lang="ru-RU" dirty="0" smtClean="0"/>
              <a:t>организует встречи учащихся с выпускниками школы — студентами вузов, средних </a:t>
            </a:r>
            <a:r>
              <a:rPr lang="ru-RU" dirty="0" err="1" smtClean="0"/>
              <a:t>профес</a:t>
            </a:r>
            <a:endParaRPr lang="ru-RU" dirty="0" smtClean="0"/>
          </a:p>
          <a:p>
            <a:r>
              <a:rPr lang="ru-RU" dirty="0" err="1" smtClean="0"/>
              <a:t>сиональных</a:t>
            </a:r>
            <a:r>
              <a:rPr lang="ru-RU" dirty="0" smtClean="0"/>
              <a:t> учебных заведений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Учителя-предметники:</a:t>
            </a:r>
            <a:endParaRPr lang="ru-RU" dirty="0" smtClean="0"/>
          </a:p>
          <a:p>
            <a:pPr lvl="0"/>
            <a:r>
              <a:rPr lang="ru-RU" dirty="0" smtClean="0"/>
              <a:t>способствуют развитию познавательного интереса, творческой направленности личности школьников, используя разнообразные методы и средства: проектную деятельность, деловые игры, семинары, круглые столы, конференции, предметные недели, олимпиады, факультативы, конкурсы стенных газет, домашние сочинения и т.д.:</a:t>
            </a:r>
          </a:p>
          <a:p>
            <a:pPr lvl="0"/>
            <a:r>
              <a:rPr lang="ru-RU" dirty="0" smtClean="0"/>
              <a:t>обеспечивают </a:t>
            </a:r>
            <a:r>
              <a:rPr lang="ru-RU" dirty="0" err="1" smtClean="0"/>
              <a:t>профориентационную</a:t>
            </a:r>
            <a:r>
              <a:rPr lang="ru-RU" dirty="0" smtClean="0"/>
              <a:t> направленность уроков, формируют у учащихся обще</a:t>
            </a:r>
          </a:p>
          <a:p>
            <a:pPr lvl="0"/>
            <a:r>
              <a:rPr lang="ru-RU" dirty="0" smtClean="0"/>
              <a:t>трудовые, профессионально важные навыки;</a:t>
            </a:r>
          </a:p>
          <a:p>
            <a:pPr lvl="0"/>
            <a:r>
              <a:rPr lang="ru-RU" dirty="0" smtClean="0"/>
              <a:t>способствуют формированию у школьников адекватной самооценки;</a:t>
            </a:r>
          </a:p>
          <a:p>
            <a:pPr lvl="0"/>
            <a:r>
              <a:rPr lang="ru-RU" dirty="0" smtClean="0"/>
              <a:t>проводят наблюдения по выявлению склонностей и способностей учащихся;</a:t>
            </a:r>
          </a:p>
          <a:p>
            <a:pPr lvl="0"/>
            <a:r>
              <a:rPr lang="ru-RU" dirty="0" smtClean="0"/>
              <a:t>адаптируют учебные программы в зависимости от профиля класса, особенностей учащихся.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i="1" dirty="0" smtClean="0"/>
              <a:t>Библиотекарь:</a:t>
            </a:r>
            <a:r>
              <a:rPr lang="ru-RU" i="1" dirty="0" smtClean="0"/>
              <a:t> </a:t>
            </a:r>
            <a:endParaRPr lang="ru-RU" dirty="0" smtClean="0"/>
          </a:p>
          <a:p>
            <a:pPr lvl="0"/>
            <a:r>
              <a:rPr lang="ru-RU" dirty="0" smtClean="0"/>
              <a:t>регулярно подбирает литературу для учителей и учащихся в помощь выбору профессии (по годам обучения) и профориентационной работе;</a:t>
            </a:r>
          </a:p>
          <a:p>
            <a:pPr lvl="0"/>
            <a:r>
              <a:rPr lang="ru-RU" dirty="0" smtClean="0"/>
              <a:t>изучает </a:t>
            </a:r>
            <a:r>
              <a:rPr lang="ru-RU" dirty="0" err="1" smtClean="0"/>
              <a:t>читальские</a:t>
            </a:r>
            <a:r>
              <a:rPr lang="ru-RU" dirty="0" smtClean="0"/>
              <a:t> интересы учащихся и рекомендует им литературу, помогающую в выборе профессии; организовывает выставки книг о профессиях и читательские диспуты-конференции на темы выбора профессии;</a:t>
            </a:r>
          </a:p>
          <a:p>
            <a:pPr lvl="0"/>
            <a:r>
              <a:rPr lang="ru-RU" dirty="0" smtClean="0"/>
              <a:t>обобщает и систематизирует методические материалы, справочные данные о потребностях региона в кадрах и другие вспомогательные материалы (фотографии, вырезки, схемы, проспекты, программы, описания профессий);</a:t>
            </a:r>
          </a:p>
          <a:p>
            <a:pPr lvl="0"/>
            <a:r>
              <a:rPr lang="ru-RU" dirty="0" smtClean="0"/>
              <a:t>регулярно устраивает выставки литературы о профессиях по сферам и </a:t>
            </a:r>
            <a:r>
              <a:rPr lang="ru-RU" dirty="0" err="1" smtClean="0"/>
              <a:t>отрослям</a:t>
            </a:r>
            <a:r>
              <a:rPr lang="ru-RU" dirty="0" smtClean="0"/>
              <a:t> (машиностроение, транспорт, строительство, в мире искусства и </a:t>
            </a:r>
            <a:r>
              <a:rPr lang="ru-RU" dirty="0" err="1" smtClean="0"/>
              <a:t>т.д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i="1" dirty="0" smtClean="0"/>
              <a:t>Социальный педагог:</a:t>
            </a:r>
            <a:endParaRPr lang="ru-RU" dirty="0" smtClean="0"/>
          </a:p>
          <a:p>
            <a:pPr lvl="0"/>
            <a:r>
              <a:rPr lang="ru-RU" dirty="0" smtClean="0"/>
              <a:t>способствует формированию у школьников группы риска адекватной самооценки, поскольку, как правило, у таких детей она занижена;</a:t>
            </a:r>
          </a:p>
          <a:p>
            <a:pPr lvl="0"/>
            <a:r>
              <a:rPr lang="ru-RU" dirty="0" smtClean="0"/>
              <a:t>оказывает педагогическую поддержку детям группы риска в процессе их профессионального и жизненного самоопределения;</a:t>
            </a:r>
          </a:p>
          <a:p>
            <a:pPr lvl="0"/>
            <a:r>
              <a:rPr lang="ru-RU" dirty="0" smtClean="0"/>
              <a:t>осуществляет консультации учащихся по социальным вопросам;</a:t>
            </a:r>
          </a:p>
          <a:p>
            <a:pPr lvl="0"/>
            <a:r>
              <a:rPr lang="ru-RU" dirty="0" smtClean="0"/>
              <a:t>оказывает помощь классному руководителю в анализе и оценке социальных факторов, затрудняющих процесс самоопределения школьника.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i="1" dirty="0" smtClean="0"/>
              <a:t>Школьный психолог:</a:t>
            </a:r>
            <a:endParaRPr lang="ru-RU" dirty="0" smtClean="0"/>
          </a:p>
          <a:p>
            <a:pPr lvl="0"/>
            <a:r>
              <a:rPr lang="ru-RU" dirty="0" smtClean="0"/>
              <a:t>изучение профессиональных интересов и склонностей учащихся</a:t>
            </a:r>
          </a:p>
          <a:p>
            <a:pPr lvl="0"/>
            <a:r>
              <a:rPr lang="ru-RU" dirty="0" smtClean="0"/>
              <a:t>осуществляет мониторинг готовности учащегося к профильному и профессиональному самоопределению через анкетирование учащихся и их родителей;</a:t>
            </a:r>
          </a:p>
          <a:p>
            <a:pPr lvl="0"/>
            <a:r>
              <a:rPr lang="ru-RU" dirty="0" smtClean="0"/>
              <a:t>проведение </a:t>
            </a:r>
            <a:r>
              <a:rPr lang="ru-RU" dirty="0" err="1" smtClean="0"/>
              <a:t>тренинговых</a:t>
            </a:r>
            <a:r>
              <a:rPr lang="ru-RU" dirty="0" smtClean="0"/>
              <a:t> занятий по профориентации учащихся;</a:t>
            </a:r>
          </a:p>
          <a:p>
            <a:pPr lvl="0"/>
            <a:r>
              <a:rPr lang="ru-RU" dirty="0" smtClean="0"/>
              <a:t>проводит беседы, психологическое просвещение для родителей и педагогов на тему выбора;</a:t>
            </a:r>
          </a:p>
          <a:p>
            <a:pPr lvl="0"/>
            <a:r>
              <a:rPr lang="ru-RU" dirty="0" smtClean="0"/>
              <a:t>осуществляет психологические консультации с учётом возрастных особенностей учащихся;</a:t>
            </a:r>
          </a:p>
          <a:p>
            <a:pPr lvl="0"/>
            <a:r>
              <a:rPr lang="ru-RU" dirty="0" smtClean="0"/>
              <a:t>способствуют формированию у школьников адекватной самооценки;</a:t>
            </a:r>
          </a:p>
          <a:p>
            <a:pPr lvl="0"/>
            <a:r>
              <a:rPr lang="ru-RU" dirty="0" smtClean="0"/>
              <a:t>приглашает родителей учащихся для выступлений перед учениками о своей профессии, привлекает их для работы руководителями кружков;</a:t>
            </a:r>
          </a:p>
          <a:p>
            <a:pPr lvl="0"/>
            <a:r>
              <a:rPr lang="ru-RU" dirty="0" smtClean="0"/>
              <a:t>оказывает помощь классному руководителю в анализе и оценке интересов и склонностей учащихся;</a:t>
            </a:r>
          </a:p>
          <a:p>
            <a:pPr lvl="0"/>
            <a:r>
              <a:rPr lang="ru-RU" dirty="0" smtClean="0"/>
              <a:t>создает базу данных по </a:t>
            </a:r>
            <a:r>
              <a:rPr lang="ru-RU" dirty="0" err="1" smtClean="0"/>
              <a:t>профдиагностике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i="1" dirty="0" smtClean="0"/>
              <a:t>Медицинский работник:</a:t>
            </a:r>
            <a:endParaRPr lang="ru-RU" dirty="0" smtClean="0"/>
          </a:p>
          <a:p>
            <a:pPr lvl="0"/>
            <a:r>
              <a:rPr lang="ru-RU" dirty="0" smtClean="0"/>
              <a:t>используя разнообразные формы, методы, средства, способствует формированию у школьников установки на здоровый образ жизни;</a:t>
            </a:r>
          </a:p>
          <a:p>
            <a:pPr lvl="0"/>
            <a:r>
              <a:rPr lang="ru-RU" dirty="0" smtClean="0"/>
              <a:t>проводит с учащимися беседы о взаимосвязи успешности профессиональной карьеры и здоровья человека;</a:t>
            </a:r>
          </a:p>
          <a:p>
            <a:pPr lvl="0"/>
            <a:r>
              <a:rPr lang="ru-RU" dirty="0" smtClean="0"/>
              <a:t>оказывает консультации по проблеме влияния состояния здоровья на профессиональную карьеру;</a:t>
            </a:r>
          </a:p>
          <a:p>
            <a:pPr lvl="0"/>
            <a:r>
              <a:rPr lang="ru-RU" dirty="0" smtClean="0"/>
              <a:t>оказывает помощь классному руководителю, школьному психологу и социальному педагогу в анализе деятельности учащихся.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Направления и формы работы.</a:t>
            </a:r>
            <a:endParaRPr lang="ru-RU" dirty="0" smtClean="0"/>
          </a:p>
          <a:p>
            <a:r>
              <a:rPr lang="ru-RU" dirty="0" smtClean="0"/>
              <a:t>Организационно-методическая деятельность</a:t>
            </a:r>
          </a:p>
          <a:p>
            <a:pPr lvl="0"/>
            <a:r>
              <a:rPr lang="ru-RU" dirty="0" smtClean="0"/>
              <a:t>Работа координаторов по профориентационной работе с уч-ся.</a:t>
            </a:r>
          </a:p>
          <a:p>
            <a:pPr lvl="0"/>
            <a:r>
              <a:rPr lang="ru-RU" dirty="0" smtClean="0"/>
              <a:t>Методическая помощь учителям в подборке материалов и диагностических карт.</a:t>
            </a:r>
          </a:p>
          <a:p>
            <a:r>
              <a:rPr lang="ru-RU" dirty="0" smtClean="0"/>
              <a:t>Работа с учащимися</a:t>
            </a:r>
          </a:p>
          <a:p>
            <a:pPr lvl="0"/>
            <a:r>
              <a:rPr lang="ru-RU" dirty="0" smtClean="0"/>
              <a:t>Комплекс </a:t>
            </a:r>
            <a:r>
              <a:rPr lang="ru-RU" dirty="0" err="1" smtClean="0"/>
              <a:t>профориентационных</a:t>
            </a:r>
            <a:r>
              <a:rPr lang="ru-RU" dirty="0" smtClean="0"/>
              <a:t> услуг в виде </a:t>
            </a:r>
            <a:r>
              <a:rPr lang="ru-RU" dirty="0" err="1" smtClean="0"/>
              <a:t>профдиагностических</a:t>
            </a:r>
            <a:r>
              <a:rPr lang="ru-RU" dirty="0" smtClean="0"/>
              <a:t> мероприятий, занятий и тренингов по планированию карьеры;</a:t>
            </a:r>
          </a:p>
          <a:p>
            <a:pPr lvl="0"/>
            <a:r>
              <a:rPr lang="ru-RU" dirty="0" smtClean="0"/>
              <a:t>Консультации по выбору профиля обучения (инд., групп.).</a:t>
            </a:r>
          </a:p>
          <a:p>
            <a:pPr lvl="0"/>
            <a:r>
              <a:rPr lang="ru-RU" dirty="0" smtClean="0"/>
              <a:t>Анкетирование</a:t>
            </a:r>
          </a:p>
          <a:p>
            <a:pPr lvl="0"/>
            <a:r>
              <a:rPr lang="ru-RU" dirty="0" smtClean="0"/>
              <a:t>Организация и проведение экскурсий (в учебные заведения, на предприятия)</a:t>
            </a:r>
          </a:p>
          <a:p>
            <a:pPr lvl="0"/>
            <a:r>
              <a:rPr lang="ru-RU" dirty="0" smtClean="0"/>
              <a:t>Встречи с представителями предприятий, учебных заведений.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 переходе обучающихся из начальной школы в среднее звено (4-5 класс) и из среднего звена в старшую школу (10 класс) </a:t>
            </a:r>
            <a:r>
              <a:rPr lang="ru-RU" b="1" i="1" dirty="0" smtClean="0"/>
              <a:t>проведение диагностического минимума по изучению адаптации к новым условиям обучения </a:t>
            </a:r>
            <a:r>
              <a:rPr lang="ru-RU" dirty="0" smtClean="0"/>
              <a:t>- </a:t>
            </a:r>
            <a:r>
              <a:rPr lang="ru-RU" b="1" i="1" dirty="0" smtClean="0"/>
              <a:t>проведение адаптационных мероприятий с обучающимися 5-х, 10-х классов,</a:t>
            </a:r>
            <a:r>
              <a:rPr lang="ru-RU" dirty="0" smtClean="0"/>
              <a:t> в том числе индивидуальной и/или групповой работы с обучающимися, имеющими трудности в адаптации;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Работа с родителями</a:t>
            </a:r>
          </a:p>
          <a:p>
            <a:pPr lvl="0"/>
            <a:r>
              <a:rPr lang="ru-RU" dirty="0" smtClean="0"/>
              <a:t>проведение родительских собраний, (</a:t>
            </a:r>
            <a:r>
              <a:rPr lang="ru-RU" dirty="0" err="1" smtClean="0"/>
              <a:t>общешк</a:t>
            </a:r>
            <a:r>
              <a:rPr lang="ru-RU" dirty="0" smtClean="0"/>
              <a:t>., </a:t>
            </a:r>
            <a:r>
              <a:rPr lang="ru-RU" dirty="0" err="1" smtClean="0"/>
              <a:t>классн</a:t>
            </a:r>
            <a:r>
              <a:rPr lang="ru-RU" dirty="0" smtClean="0"/>
              <a:t>.);</a:t>
            </a:r>
          </a:p>
          <a:p>
            <a:pPr lvl="0"/>
            <a:r>
              <a:rPr lang="ru-RU" dirty="0" smtClean="0"/>
              <a:t>лектории для родителей.</a:t>
            </a:r>
          </a:p>
          <a:p>
            <a:pPr lvl="0"/>
            <a:r>
              <a:rPr lang="ru-RU" dirty="0" smtClean="0"/>
              <a:t>индивидуальные беседы педагогов с родителями школьников;</a:t>
            </a:r>
          </a:p>
          <a:p>
            <a:pPr lvl="0"/>
            <a:r>
              <a:rPr lang="ru-RU" dirty="0" smtClean="0"/>
              <a:t>анкетирование родителей учащихся;</a:t>
            </a:r>
          </a:p>
          <a:p>
            <a:pPr lvl="0"/>
            <a:r>
              <a:rPr lang="ru-RU" dirty="0" smtClean="0"/>
              <a:t>привлечение родителей школьников для выступлений перед учащимися с беседами;</a:t>
            </a:r>
          </a:p>
          <a:p>
            <a:pPr lvl="0"/>
            <a:r>
              <a:rPr lang="ru-RU" dirty="0" smtClean="0"/>
              <a:t>привлечение родителей учащихся для работы руководителями кружков, спортивных секций, художественных студий, ученических театров, общественных ученических организаций;</a:t>
            </a:r>
          </a:p>
          <a:p>
            <a:pPr lvl="0"/>
            <a:r>
              <a:rPr lang="ru-RU" dirty="0" smtClean="0"/>
              <a:t>помощь родителей в организации профессиональных проб старшеклассников на предприятиях;</a:t>
            </a:r>
          </a:p>
          <a:p>
            <a:pPr lvl="0"/>
            <a:r>
              <a:rPr lang="ru-RU" dirty="0" smtClean="0"/>
              <a:t>помощь родителей в организации временного трудоустройства учащихся в каникулярное время;</a:t>
            </a:r>
          </a:p>
          <a:p>
            <a:pPr lvl="0"/>
            <a:r>
              <a:rPr lang="ru-RU" dirty="0" smtClean="0"/>
              <a:t>избрание родительского комитета школы из представителей родительских комитетов классов, наиболее активных родителей учащихся, готовых в сотрудничестве с учителями оказывать педагогическую поддержку самоопределения школьников;</a:t>
            </a:r>
          </a:p>
          <a:p>
            <a:pPr lvl="0"/>
            <a:r>
              <a:rPr lang="ru-RU" dirty="0" smtClean="0"/>
              <a:t>создание попечительского совета, включающего работников общеобразовательного учебного заведения, родителей учащихся, частных предпринимателей, оказывающих спонсорскую помощь школе, представителей шефских организаций и т.д.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Таким образом, психологическое сопровождение профессионального самоопределения играет огромную роль в формировании личности ребёнка и при грамотной работе всех участников образовательного процесса, на выходе мы получим личность готовую к дальнейшей профессиональной деятельности..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коррекционно-развивающая работа с обучающимися, имеющими ограниченные возможности здоровья, в том числе с детьми – инвалидами.</a:t>
            </a:r>
            <a:r>
              <a:rPr lang="ru-RU" dirty="0" smtClean="0"/>
              <a:t> В Концепции модернизации российского образования отмечается, что «дети с ограниченными возможностями здоровья должны обеспечиваться медико-социальным сопровождением и специальными условиями для обучения в общеобразовательной школе по месту жительства».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smtClean="0"/>
              <a:t>психологической коррекции и развитию обучающихся специальных (коррекционных) классов </a:t>
            </a:r>
            <a:r>
              <a:rPr lang="en-US" b="1" i="1" dirty="0" smtClean="0"/>
              <a:t>VII</a:t>
            </a:r>
            <a:r>
              <a:rPr lang="ru-RU" b="1" i="1" dirty="0" smtClean="0"/>
              <a:t> вида:</a:t>
            </a:r>
            <a:r>
              <a:rPr lang="ru-RU" dirty="0" smtClean="0"/>
              <a:t> осуществлять систематическую диагностику их развития, проводить групповые и индивидуальные коррекционно-развивающие занятия с обучающимися, повышать психологическую компетентность педагога и родителей по вопросам развития детей, сохранения и укрепления здоровья, отслеживаться эффективность обучения детей по программе.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психологическое сопровождение одаренных детей.</a:t>
            </a:r>
            <a:r>
              <a:rPr lang="ru-RU" dirty="0" smtClean="0"/>
              <a:t> Для сохранения психического и физического здоровья одаренных обучающихся, развития их одарённости, педагогу-психологу совместно с педагогическим коллективом необходимо решать следующие задачи: разработка индивидуальных образовательных маршрутов; формирование адекватной самооценки; охрана и укрепление физического и психологического здоровья; профилактика неврозов; предупреждение изоляции одаренных детей в группе сверстников; развитие психолого-педагогической компетентности педагогов и родителей одаренных детей;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психологическое сопровождение детей «группы риска», в том числе из семей, находящихся в трудной жизненной ситуации;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 smtClean="0"/>
              <a:t>- психологическое сопровождение предпрофильной подготовки и профильного обучения старшеклассников, профессиональная ориентация обучающихся</a:t>
            </a:r>
            <a:r>
              <a:rPr lang="ru-RU" dirty="0" smtClean="0"/>
              <a:t> (с учетом особенности школы по этим вопросам возможно сопровождение обучающихся 7-11 классов. Например, для лицея возможны следующие направления: выбор лицейского профиля обучающимися будущих 8-х классов; профессиональная ориентация обучающихся 9-х классов; психологическое сопровождение профильного обучения обучающихся 10-11 классов);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психологическая подготовка обучающихся 9 и 11 классов к итоговой аттестации в форме ГИА и ЕГЭ,</a:t>
            </a:r>
            <a:r>
              <a:rPr lang="ru-RU" dirty="0" smtClean="0"/>
              <a:t> просветительские мероприятия с родителями и педагогами;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118</TotalTime>
  <Words>1343</Words>
  <PresentationFormat>Экран (4:3)</PresentationFormat>
  <Paragraphs>103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Изящная</vt:lpstr>
      <vt:lpstr>Психологическое сопровождение профессионального самоопределения учащихся.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Психологическое сопровождение профессионального самоопределения учащихся.</dc:title>
  <cp:lastModifiedBy>галина</cp:lastModifiedBy>
  <cp:revision>11</cp:revision>
  <dcterms:modified xsi:type="dcterms:W3CDTF">2016-02-11T03:40:11Z</dcterms:modified>
</cp:coreProperties>
</file>